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141537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32373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1618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29027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352438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56949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7BF2D7-0D4B-415B-B895-13FFF4E070DF}" type="datetimeFigureOut">
              <a:rPr lang="en-US" smtClean="0"/>
              <a:t>9/24/2018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67501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7BF2D7-0D4B-415B-B895-13FFF4E070DF}" type="datetimeFigureOut">
              <a:rPr lang="en-US" smtClean="0"/>
              <a:t>9/24/2018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537296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7BF2D7-0D4B-415B-B895-13FFF4E070DF}" type="datetimeFigureOut">
              <a:rPr lang="en-US" smtClean="0"/>
              <a:t>9/24/2018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98324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462344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89485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BF2D7-0D4B-415B-B895-13FFF4E070DF}" type="datetimeFigureOut">
              <a:rPr lang="en-US" smtClean="0"/>
              <a:t>9/24/2018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33DBA-99A8-4C19-9A33-D11B999D37B0}" type="slidenum">
              <a:rPr lang="en-US" smtClean="0"/>
              <a:t>‹#›</a:t>
            </a:fld>
            <a:endParaRPr lang="en-US"/>
          </a:p>
        </p:txBody>
      </p:sp>
    </p:spTree>
    <p:extLst>
      <p:ext uri="{BB962C8B-B14F-4D97-AF65-F5344CB8AC3E}">
        <p14:creationId xmlns:p14="http://schemas.microsoft.com/office/powerpoint/2010/main" val="617074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50277"/>
          </a:xfrm>
        </p:spPr>
        <p:txBody>
          <a:bodyPr/>
          <a:lstStyle/>
          <a:p>
            <a:r>
              <a:rPr lang="en-US" b="1" dirty="0" smtClean="0"/>
              <a:t>HAART data analysis</a:t>
            </a:r>
            <a:endParaRPr lang="en-US" dirty="0"/>
          </a:p>
        </p:txBody>
      </p:sp>
      <p:sp>
        <p:nvSpPr>
          <p:cNvPr id="3" name="Subtitle 2"/>
          <p:cNvSpPr>
            <a:spLocks noGrp="1"/>
          </p:cNvSpPr>
          <p:nvPr>
            <p:ph type="subTitle" idx="1"/>
          </p:nvPr>
        </p:nvSpPr>
        <p:spPr/>
        <p:txBody>
          <a:bodyPr/>
          <a:lstStyle/>
          <a:p>
            <a:r>
              <a:rPr lang="en-US" dirty="0" smtClean="0"/>
              <a:t>Lingdi Zhang</a:t>
            </a:r>
          </a:p>
          <a:p>
            <a:r>
              <a:rPr lang="en-US" dirty="0" smtClean="0"/>
              <a:t>09-24-2018</a:t>
            </a:r>
            <a:endParaRPr lang="en-US" dirty="0"/>
          </a:p>
        </p:txBody>
      </p:sp>
    </p:spTree>
    <p:extLst>
      <p:ext uri="{BB962C8B-B14F-4D97-AF65-F5344CB8AC3E}">
        <p14:creationId xmlns:p14="http://schemas.microsoft.com/office/powerpoint/2010/main" val="407016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052312" y="527761"/>
            <a:ext cx="3048000"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Variables sorted by number of </a:t>
            </a:r>
            <a:r>
              <a:rPr kumimoji="0" lang="en-US" altLang="en-US" sz="1000" b="1" i="0" u="none" strike="noStrike" cap="none" normalizeH="0" baseline="0" dirty="0" err="1" smtClean="0">
                <a:ln>
                  <a:noFill/>
                </a:ln>
                <a:solidFill>
                  <a:srgbClr val="000000"/>
                </a:solidFill>
                <a:effectLst/>
                <a:latin typeface="Lucida Console" panose="020B0609040504020204" pitchFamily="49" charset="0"/>
              </a:rPr>
              <a:t>missings</a:t>
            </a:r>
            <a:r>
              <a:rPr kumimoji="0" lang="en-US" altLang="en-US" sz="1000" b="1" i="0" u="none" strike="noStrike" cap="none" normalizeH="0" baseline="0" dirty="0" smtClean="0">
                <a:ln>
                  <a:noFill/>
                </a:ln>
                <a:solidFill>
                  <a:srgbClr val="000000"/>
                </a:solidFill>
                <a:effectLst/>
                <a:latin typeface="Lucida Console" panose="020B0609040504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Variable Count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VLOAD.2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LEU3N.2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smtClean="0">
                <a:ln>
                  <a:noFill/>
                </a:ln>
                <a:solidFill>
                  <a:srgbClr val="FF0000"/>
                </a:solidFill>
                <a:effectLst/>
                <a:latin typeface="Lucida Console" panose="020B0609040504020204" pitchFamily="49" charset="0"/>
              </a:rPr>
              <a:t>lVLOAD</a:t>
            </a:r>
            <a:r>
              <a:rPr kumimoji="0" lang="en-US" altLang="en-US" sz="1000" b="1" i="0" u="none" strike="noStrike" cap="none" normalizeH="0" baseline="0" dirty="0" smtClean="0">
                <a:ln>
                  <a:noFill/>
                </a:ln>
                <a:solidFill>
                  <a:srgbClr val="FF0000"/>
                </a:solidFill>
                <a:effectLst/>
                <a:latin typeface="Lucida Console" panose="020B0609040504020204" pitchFamily="49" charset="0"/>
              </a:rPr>
              <a:t>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AGG_PHYS.2   0.012295082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AGG_MENT.2   0.012295082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VLOAD.0      0.008196721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hard_drugs.2 0.008196721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LEU3N.0      0.006147541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AGG_PHYS.0   0.002049180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AGG_MENT.0   0.002049180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X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income.0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BMI.0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RACE.0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ADH.2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SMOKE.0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hard_drugs.0 0.000000000</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205178" y="4753773"/>
            <a:ext cx="6844938" cy="1639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smtClean="0"/>
              <a:t>Question of Interest:</a:t>
            </a:r>
          </a:p>
          <a:p>
            <a:pPr marL="0" indent="0">
              <a:buFont typeface="Arial" panose="020B0604020202020204" pitchFamily="34" charset="0"/>
              <a:buNone/>
            </a:pPr>
            <a:r>
              <a:rPr lang="en-US" sz="1400" b="1" dirty="0" smtClean="0"/>
              <a:t>We are interested in understanding how treatment response 2 years after initiating HAART differs between subjects who report using hard drugs, such as heroin and cocaine, at baseline and other subjects, who did not report hard drug use at baseline</a:t>
            </a:r>
            <a:r>
              <a:rPr lang="en-US" sz="1400" dirty="0" smtClean="0"/>
              <a:t>.  </a:t>
            </a:r>
          </a:p>
          <a:p>
            <a:pPr marL="0" indent="0">
              <a:buFont typeface="Arial" panose="020B0604020202020204" pitchFamily="34" charset="0"/>
              <a:buNone/>
            </a:pPr>
            <a:r>
              <a:rPr lang="en-US" sz="1400" dirty="0" smtClean="0"/>
              <a:t>Outcomes: </a:t>
            </a:r>
            <a:r>
              <a:rPr lang="en-US" sz="1400" b="1" dirty="0" smtClean="0">
                <a:solidFill>
                  <a:srgbClr val="7030A0"/>
                </a:solidFill>
              </a:rPr>
              <a:t>LVLOAD, LEU3N, AGG_PHYS, AGG_MENT</a:t>
            </a:r>
          </a:p>
          <a:p>
            <a:pPr marL="0" indent="0">
              <a:buFont typeface="Arial" panose="020B0604020202020204" pitchFamily="34" charset="0"/>
              <a:buNone/>
            </a:pPr>
            <a:r>
              <a:rPr lang="en-US" sz="1400" dirty="0" smtClean="0"/>
              <a:t>Variables: </a:t>
            </a:r>
            <a:r>
              <a:rPr lang="en-US" sz="1400" dirty="0" err="1" smtClean="0">
                <a:solidFill>
                  <a:srgbClr val="7030A0"/>
                </a:solidFill>
              </a:rPr>
              <a:t>hard_drug</a:t>
            </a:r>
            <a:r>
              <a:rPr lang="en-US" sz="1400" dirty="0" smtClean="0"/>
              <a:t>, adjusted by </a:t>
            </a:r>
            <a:r>
              <a:rPr lang="en-US" sz="1400" dirty="0" smtClean="0"/>
              <a:t>income, </a:t>
            </a:r>
            <a:r>
              <a:rPr lang="en-US" sz="1400" dirty="0" smtClean="0">
                <a:solidFill>
                  <a:srgbClr val="00B050"/>
                </a:solidFill>
              </a:rPr>
              <a:t>BMI, age</a:t>
            </a:r>
            <a:r>
              <a:rPr lang="en-US" sz="1400" dirty="0" smtClean="0"/>
              <a:t>, race, ADH, and smoke</a:t>
            </a:r>
            <a:endParaRPr lang="en-US" sz="1400" dirty="0"/>
          </a:p>
        </p:txBody>
      </p:sp>
      <p:pic>
        <p:nvPicPr>
          <p:cNvPr id="2" name="Picture 1"/>
          <p:cNvPicPr>
            <a:picLocks noChangeAspect="1"/>
          </p:cNvPicPr>
          <p:nvPr/>
        </p:nvPicPr>
        <p:blipFill>
          <a:blip r:embed="rId2"/>
          <a:stretch>
            <a:fillRect/>
          </a:stretch>
        </p:blipFill>
        <p:spPr>
          <a:xfrm>
            <a:off x="67701" y="398526"/>
            <a:ext cx="8681178" cy="41906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675" y="4088673"/>
            <a:ext cx="4201637" cy="2669177"/>
          </a:xfrm>
          <a:prstGeom prst="rect">
            <a:avLst/>
          </a:prstGeom>
        </p:spPr>
      </p:pic>
      <p:sp>
        <p:nvSpPr>
          <p:cNvPr id="7" name="TextBox 6"/>
          <p:cNvSpPr txBox="1"/>
          <p:nvPr/>
        </p:nvSpPr>
        <p:spPr>
          <a:xfrm>
            <a:off x="534594" y="213860"/>
            <a:ext cx="1468378" cy="369332"/>
          </a:xfrm>
          <a:prstGeom prst="rect">
            <a:avLst/>
          </a:prstGeom>
          <a:noFill/>
        </p:spPr>
        <p:txBody>
          <a:bodyPr wrap="square" rtlCol="0">
            <a:spAutoFit/>
          </a:bodyPr>
          <a:lstStyle/>
          <a:p>
            <a:r>
              <a:rPr lang="en-US" dirty="0" smtClean="0"/>
              <a:t>Table 1</a:t>
            </a:r>
            <a:endParaRPr lang="en-US" dirty="0"/>
          </a:p>
        </p:txBody>
      </p:sp>
    </p:spTree>
    <p:extLst>
      <p:ext uri="{BB962C8B-B14F-4D97-AF65-F5344CB8AC3E}">
        <p14:creationId xmlns:p14="http://schemas.microsoft.com/office/powerpoint/2010/main" val="184242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03" y="1663881"/>
            <a:ext cx="8814545" cy="4688273"/>
          </a:xfrm>
          <a:prstGeom prst="rect">
            <a:avLst/>
          </a:prstGeom>
        </p:spPr>
      </p:pic>
      <p:pic>
        <p:nvPicPr>
          <p:cNvPr id="3" name="Picture 2"/>
          <p:cNvPicPr>
            <a:picLocks noChangeAspect="1"/>
          </p:cNvPicPr>
          <p:nvPr/>
        </p:nvPicPr>
        <p:blipFill>
          <a:blip r:embed="rId3"/>
          <a:stretch>
            <a:fillRect/>
          </a:stretch>
        </p:blipFill>
        <p:spPr>
          <a:xfrm>
            <a:off x="9664830" y="1031671"/>
            <a:ext cx="1813067" cy="2461996"/>
          </a:xfrm>
          <a:prstGeom prst="rect">
            <a:avLst/>
          </a:prstGeom>
        </p:spPr>
      </p:pic>
      <p:pic>
        <p:nvPicPr>
          <p:cNvPr id="4" name="Picture 3"/>
          <p:cNvPicPr>
            <a:picLocks noChangeAspect="1"/>
          </p:cNvPicPr>
          <p:nvPr/>
        </p:nvPicPr>
        <p:blipFill>
          <a:blip r:embed="rId4"/>
          <a:stretch>
            <a:fillRect/>
          </a:stretch>
        </p:blipFill>
        <p:spPr>
          <a:xfrm>
            <a:off x="9577126" y="3556854"/>
            <a:ext cx="2118485" cy="2664486"/>
          </a:xfrm>
          <a:prstGeom prst="rect">
            <a:avLst/>
          </a:prstGeom>
        </p:spPr>
      </p:pic>
      <p:sp>
        <p:nvSpPr>
          <p:cNvPr id="5" name="TextBox 4"/>
          <p:cNvSpPr txBox="1"/>
          <p:nvPr/>
        </p:nvSpPr>
        <p:spPr>
          <a:xfrm>
            <a:off x="1881051" y="121920"/>
            <a:ext cx="7872549" cy="523220"/>
          </a:xfrm>
          <a:prstGeom prst="rect">
            <a:avLst/>
          </a:prstGeom>
          <a:noFill/>
        </p:spPr>
        <p:txBody>
          <a:bodyPr wrap="square" rtlCol="0">
            <a:spAutoFit/>
          </a:bodyPr>
          <a:lstStyle/>
          <a:p>
            <a:r>
              <a:rPr lang="en-US" sz="2800" dirty="0" smtClean="0"/>
              <a:t>Log transformation of outcome VLOAD into </a:t>
            </a:r>
            <a:r>
              <a:rPr lang="en-US" sz="2800" dirty="0" err="1" smtClean="0"/>
              <a:t>lVLOAD</a:t>
            </a:r>
            <a:endParaRPr lang="en-US" sz="2800" dirty="0"/>
          </a:p>
        </p:txBody>
      </p:sp>
      <p:sp>
        <p:nvSpPr>
          <p:cNvPr id="6" name="TextBox 5"/>
          <p:cNvSpPr txBox="1"/>
          <p:nvPr/>
        </p:nvSpPr>
        <p:spPr>
          <a:xfrm>
            <a:off x="9382125" y="866775"/>
            <a:ext cx="2533650" cy="5581650"/>
          </a:xfrm>
          <a:prstGeom prst="rect">
            <a:avLst/>
          </a:prstGeom>
          <a:noFill/>
          <a:ln w="25400">
            <a:solidFill>
              <a:srgbClr val="FF0000"/>
            </a:solidFill>
          </a:ln>
        </p:spPr>
        <p:txBody>
          <a:bodyPr wrap="square" rtlCol="0">
            <a:spAutoFit/>
          </a:bodyPr>
          <a:lstStyle/>
          <a:p>
            <a:endParaRPr lang="en-US" dirty="0"/>
          </a:p>
        </p:txBody>
      </p:sp>
      <p:cxnSp>
        <p:nvCxnSpPr>
          <p:cNvPr id="8" name="Straight Arrow Connector 7"/>
          <p:cNvCxnSpPr/>
          <p:nvPr/>
        </p:nvCxnSpPr>
        <p:spPr>
          <a:xfrm flipH="1">
            <a:off x="3590925" y="3152775"/>
            <a:ext cx="114300" cy="24765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0425" y="969844"/>
            <a:ext cx="2428875" cy="369332"/>
          </a:xfrm>
          <a:prstGeom prst="rect">
            <a:avLst/>
          </a:prstGeom>
          <a:noFill/>
        </p:spPr>
        <p:txBody>
          <a:bodyPr wrap="square" rtlCol="0">
            <a:spAutoFit/>
          </a:bodyPr>
          <a:lstStyle/>
          <a:p>
            <a:r>
              <a:rPr lang="en-US" dirty="0" smtClean="0"/>
              <a:t>Before transformation</a:t>
            </a:r>
            <a:endParaRPr lang="en-US" dirty="0"/>
          </a:p>
        </p:txBody>
      </p:sp>
      <p:sp>
        <p:nvSpPr>
          <p:cNvPr id="10" name="TextBox 9"/>
          <p:cNvSpPr txBox="1"/>
          <p:nvPr/>
        </p:nvSpPr>
        <p:spPr>
          <a:xfrm>
            <a:off x="9577126" y="547908"/>
            <a:ext cx="2428875" cy="369332"/>
          </a:xfrm>
          <a:prstGeom prst="rect">
            <a:avLst/>
          </a:prstGeom>
          <a:noFill/>
        </p:spPr>
        <p:txBody>
          <a:bodyPr wrap="square" rtlCol="0">
            <a:spAutoFit/>
          </a:bodyPr>
          <a:lstStyle/>
          <a:p>
            <a:r>
              <a:rPr lang="en-US" dirty="0" smtClean="0"/>
              <a:t>After transformation</a:t>
            </a:r>
            <a:endParaRPr lang="en-US" dirty="0"/>
          </a:p>
        </p:txBody>
      </p:sp>
    </p:spTree>
    <p:extLst>
      <p:ext uri="{BB962C8B-B14F-4D97-AF65-F5344CB8AC3E}">
        <p14:creationId xmlns:p14="http://schemas.microsoft.com/office/powerpoint/2010/main" val="20240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2" y="0"/>
            <a:ext cx="11263414" cy="6787827"/>
          </a:xfrm>
          <a:prstGeom prst="rect">
            <a:avLst/>
          </a:prstGeom>
        </p:spPr>
      </p:pic>
      <p:sp>
        <p:nvSpPr>
          <p:cNvPr id="3" name="TextBox 2"/>
          <p:cNvSpPr txBox="1"/>
          <p:nvPr/>
        </p:nvSpPr>
        <p:spPr>
          <a:xfrm rot="10800000">
            <a:off x="0" y="966650"/>
            <a:ext cx="677108" cy="3796937"/>
          </a:xfrm>
          <a:prstGeom prst="rect">
            <a:avLst/>
          </a:prstGeom>
          <a:noFill/>
        </p:spPr>
        <p:txBody>
          <a:bodyPr vert="eaVert" wrap="square" rtlCol="0">
            <a:spAutoFit/>
          </a:bodyPr>
          <a:lstStyle/>
          <a:p>
            <a:r>
              <a:rPr lang="en-US" sz="3200" dirty="0" smtClean="0"/>
              <a:t>Correlation plot</a:t>
            </a:r>
            <a:endParaRPr lang="en-US" sz="3200" dirty="0"/>
          </a:p>
        </p:txBody>
      </p:sp>
    </p:spTree>
    <p:extLst>
      <p:ext uri="{BB962C8B-B14F-4D97-AF65-F5344CB8AC3E}">
        <p14:creationId xmlns:p14="http://schemas.microsoft.com/office/powerpoint/2010/main" val="1835401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114</Words>
  <Application>Microsoft Office PowerPoint</Application>
  <PresentationFormat>Widescreen</PresentationFormat>
  <Paragraphs>33</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Lucida Console</vt:lpstr>
      <vt:lpstr>Office Theme</vt:lpstr>
      <vt:lpstr>HAART data analysis</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HAART data analysis</dc:title>
  <dc:creator>Lingdi Zhang</dc:creator>
  <cp:lastModifiedBy>Lingdi Zhang</cp:lastModifiedBy>
  <cp:revision>28</cp:revision>
  <dcterms:created xsi:type="dcterms:W3CDTF">2018-09-21T01:02:56Z</dcterms:created>
  <dcterms:modified xsi:type="dcterms:W3CDTF">2018-09-24T15:40:33Z</dcterms:modified>
</cp:coreProperties>
</file>